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4" r:id="rId9"/>
    <p:sldId id="285" r:id="rId10"/>
    <p:sldId id="298" r:id="rId11"/>
    <p:sldId id="287" r:id="rId12"/>
    <p:sldId id="263" r:id="rId13"/>
    <p:sldId id="289" r:id="rId14"/>
    <p:sldId id="264" r:id="rId15"/>
    <p:sldId id="266" r:id="rId16"/>
    <p:sldId id="267" r:id="rId17"/>
    <p:sldId id="268" r:id="rId18"/>
    <p:sldId id="269" r:id="rId19"/>
    <p:sldId id="270" r:id="rId20"/>
    <p:sldId id="286" r:id="rId21"/>
    <p:sldId id="273" r:id="rId22"/>
    <p:sldId id="271" r:id="rId23"/>
    <p:sldId id="296" r:id="rId24"/>
    <p:sldId id="297" r:id="rId25"/>
    <p:sldId id="275" r:id="rId26"/>
    <p:sldId id="272" r:id="rId27"/>
    <p:sldId id="277" r:id="rId28"/>
    <p:sldId id="278" r:id="rId29"/>
    <p:sldId id="291" r:id="rId30"/>
    <p:sldId id="292" r:id="rId31"/>
    <p:sldId id="293" r:id="rId32"/>
    <p:sldId id="294" r:id="rId33"/>
    <p:sldId id="299" r:id="rId34"/>
    <p:sldId id="282" r:id="rId35"/>
    <p:sldId id="300" r:id="rId36"/>
    <p:sldId id="283" r:id="rId37"/>
    <p:sldId id="281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7" d="100"/>
          <a:sy n="47" d="100"/>
        </p:scale>
        <p:origin x="-2004" y="-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90085-7E4C-4163-99BE-08E8A892823C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142-AC22-457B-ADF7-D1683EA28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90085-7E4C-4163-99BE-08E8A892823C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142-AC22-457B-ADF7-D1683EA28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90085-7E4C-4163-99BE-08E8A892823C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142-AC22-457B-ADF7-D1683EA28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90085-7E4C-4163-99BE-08E8A892823C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142-AC22-457B-ADF7-D1683EA28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90085-7E4C-4163-99BE-08E8A892823C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142-AC22-457B-ADF7-D1683EA28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90085-7E4C-4163-99BE-08E8A892823C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142-AC22-457B-ADF7-D1683EA28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90085-7E4C-4163-99BE-08E8A892823C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142-AC22-457B-ADF7-D1683EA28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90085-7E4C-4163-99BE-08E8A892823C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142-AC22-457B-ADF7-D1683EA28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90085-7E4C-4163-99BE-08E8A892823C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142-AC22-457B-ADF7-D1683EA28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90085-7E4C-4163-99BE-08E8A892823C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142-AC22-457B-ADF7-D1683EA28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90085-7E4C-4163-99BE-08E8A892823C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142-AC22-457B-ADF7-D1683EA28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90085-7E4C-4163-99BE-08E8A892823C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FC142-AC22-457B-ADF7-D1683EA28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zimniy-novogodniy-fon-7 | ООО &amp;quot;Гестион-Сервис&amp;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Горизонтальный свиток 4"/>
          <p:cNvSpPr/>
          <p:nvPr/>
        </p:nvSpPr>
        <p:spPr>
          <a:xfrm>
            <a:off x="971600" y="1988840"/>
            <a:ext cx="7488832" cy="273630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4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Акция </a:t>
            </a:r>
          </a:p>
          <a:p>
            <a:pPr algn="ctr"/>
            <a:r>
              <a:rPr lang="ru-RU" sz="4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«Покормим птиц зимой».</a:t>
            </a:r>
            <a:endParaRPr lang="ru-RU" sz="40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908720"/>
            <a:ext cx="7632847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«Детский сад №2» с. Помоздино.</a:t>
            </a:r>
            <a:endParaRPr lang="ru-RU" sz="28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9632" y="4437111"/>
            <a:ext cx="727280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4581127"/>
            <a:ext cx="770485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Средняя группа. </a:t>
            </a:r>
          </a:p>
          <a:p>
            <a:pPr algn="ctr"/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Декабрь 2021 г –январь 2022 г..</a:t>
            </a:r>
          </a:p>
          <a:p>
            <a:pPr algn="ctr"/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Воспитатели: Селиванова Е. И. Чисталева В. М.</a:t>
            </a:r>
            <a:endParaRPr lang="ru-RU" sz="24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92D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1268760"/>
            <a:ext cx="80648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19672" y="2967335"/>
            <a:ext cx="52565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61555" y="2967335"/>
            <a:ext cx="429867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479631" y="2996952"/>
            <a:ext cx="740441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1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67544" y="4310905"/>
            <a:ext cx="835292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Рисунок 18" descr="Обои зима, лес, снег, деревья, снежинки, nature, winter, snow картинки на  рабочий стол, раздел природа - скачать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0" y="850746"/>
            <a:ext cx="9144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декабря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январь в нашем детском саду проходила  акция "Покормите птиц зимой", с целью углубление   знаний детей и взрослых о зимующих птицах, формирование гуманного отношения к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ним,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позитивных форм досуга, развитие коммуникабельности детей.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акции приняли участие воспитанники, родители воспитанников средней группы и воспитатели. В рамках акции были проведены различные мероприятия: собраны семена и сухофрукты для подкормки, изготовлены кормушки, ежедневно велась подкормка птиц.  Воспитанниками совместно с воспитателями были изготовлены и распространены листовки "Трудно птицам зимовать, надо птицам корм собрать". Так же проводились цикл занятий по познавательному развитию, проводились наблюдение за птицами, прилетающими на территорию детского сада и возле домов воспитанников. Для детей был снят видеоролик родителями «Разговор на лесной поляне». Были изготовлены воспитателями различные игры для детей и многое другое.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Всем ребятам, родителям  и сотрудникам мы выражаем благодарность.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cf.ppt-online.org/files/slide/u/uEcprQ7hwS9VzlsFAP2bay1CfUWmKXOxNDoGHv/slide-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Обои зима, снег, снежинки картинки на рабочий стол, раздел пейзажи - скачать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68634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Участники акции: </a:t>
            </a: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воспитанники и родители средней группы и воспитатели.</a:t>
            </a:r>
          </a:p>
          <a:p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Длительность: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 декабря по 20 января.</a:t>
            </a:r>
          </a:p>
          <a:p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Экологическое просвещение детей и родителей, оказание помощи птицам в зимний период.</a:t>
            </a:r>
          </a:p>
          <a:p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Приобщать детей и родителей к природоохранной деятельности как одному из средств формирования экологической культуры.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Формировать бережное отношение к природе, в частности к птицам.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Развивать инициативу и творческий потенциал всех участников проекта.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Укреплять детско-родительские отношения и отношения ДОУ с родителями.</a:t>
            </a:r>
          </a:p>
          <a:p>
            <a:pPr>
              <a:buFont typeface="Wingdings" pitchFamily="2" charset="2"/>
              <a:buChar char="Ø"/>
            </a:pPr>
            <a:endParaRPr lang="ru-RU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окормите птиц зимой. Экологическая акция - презентация онлайн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МБОУ СОШ №44 имени Героя Советского Союза И.В.Темченко |  zimniy-novogodniy-fon-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259632" y="0"/>
            <a:ext cx="7884368" cy="58169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Предполагаемый результат: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Дети научатся наблюдать за птицами, делать выводы и использовать свои знания при взаимодействии с природой.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Проект будет способствовать создании условий для успешной социализации детей, их личностного развития и развитию творческого потенциала всех его участников.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Сплотит детей и родителей, родителей и детский сад.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Для развития личности дошкольников будут иметь усвоенные ими уроки доброты, сочувствия, сопереживания.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лайд презентации обои Full HD, HDTV, 1080p 16:9, слайд презентации HD  картинки, 1920x1080 фото скачать бесплатно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66171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Этапы реализации.</a:t>
            </a:r>
          </a:p>
          <a:p>
            <a:r>
              <a:rPr lang="ru-RU" sz="4000" b="1" cap="none" spc="0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1-ый этап – подготовительный: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Размещение объявлений  в групповом помещении и на сайте группы о проведении акции «Покормим птиц зимой».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Размещение в родительском уголке папки – передвижки «Внимание – акция «Покормим птиц зимой»»; в разделе экологического уголка - это надо знать «Как правильно кормить птиц»; рисунки - раскраски «Зимующие птицы».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Изготовление кормушек для птиц совместно с детьми дома и вывешивание возле своих домов.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Подготовка плана работы с родителями и с детьми.</a:t>
            </a:r>
            <a:endParaRPr lang="ru-RU" sz="2400" b="1" cap="none" spc="0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Составление конспектов.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Изготовление дидактического материала для занятий, игр.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Подбор литературы.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Организация и открытие кафе «Синичка».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Оформление уголка природы по акции.</a:t>
            </a:r>
            <a:endParaRPr lang="ru-RU" sz="24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Зимний фон (5000x5000) - обои на рабочий стол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1"/>
            <a:ext cx="6858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Организация и открытие </a:t>
            </a:r>
          </a:p>
          <a:p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кафе «Синичка».</a:t>
            </a:r>
            <a:endParaRPr lang="ru-RU" sz="32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3284984"/>
            <a:ext cx="4572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Размещение в родительском уголке папки – передвижки «Внимание – акция «Покормим птиц зимой»». </a:t>
            </a:r>
            <a:endParaRPr lang="ru-RU" sz="28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Рисунок 6" descr="https://sun9-44.userapi.com/impg/JOU7ipHUswrqDe6ype5kxP9wDnB9k-_I0-sHTw/C313usjpptc.jpg?size=1280x960&amp;quality=96&amp;sign=87c063a628d9cf8c8d32a3861c7def11&amp;type=albu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1052736"/>
            <a:ext cx="2952328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Users\User\AppData\Local\Microsoft\Windows\Temporary Internet Files\Content.Word\DSCN3708.jpg"/>
          <p:cNvPicPr/>
          <p:nvPr/>
        </p:nvPicPr>
        <p:blipFill>
          <a:blip r:embed="rId4" cstate="print">
            <a:lum bright="-20000"/>
          </a:blip>
          <a:srcRect/>
          <a:stretch>
            <a:fillRect/>
          </a:stretch>
        </p:blipFill>
        <p:spPr bwMode="auto">
          <a:xfrm>
            <a:off x="251520" y="1052736"/>
            <a:ext cx="2304256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C:\Users\User\AppData\Local\Microsoft\Windows\Temporary Internet Files\Content.Word\DSCN3706.jpg"/>
          <p:cNvPicPr/>
          <p:nvPr/>
        </p:nvPicPr>
        <p:blipFill>
          <a:blip r:embed="rId5" cstate="print">
            <a:lum bright="-20000"/>
          </a:blip>
          <a:srcRect/>
          <a:stretch>
            <a:fillRect/>
          </a:stretch>
        </p:blipFill>
        <p:spPr bwMode="auto">
          <a:xfrm>
            <a:off x="467544" y="3573016"/>
            <a:ext cx="4032448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https://sun9-7.userapi.com/impg/bMyRMC1UGD_OTPDkXXtDLCQeJfvJkd1ftYdV6A/Fe6rKw8rnc4.jpg?size=1280x949&amp;quality=96&amp;sign=0ab3bcfff1f290a45ef6d9430727f83f&amp;type=album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548680"/>
            <a:ext cx="3312368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Обои powerpoint, templates, презентация, раздел Абстракция, размер  1600x1200 - скачать бесплатно картинку на рабочий стол и телефон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1"/>
            <a:ext cx="63001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разделе экологического </a:t>
            </a:r>
          </a:p>
          <a:p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уголка - это на знать </a:t>
            </a:r>
          </a:p>
          <a:p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«Как правильно кормить птиц». </a:t>
            </a:r>
            <a:endParaRPr lang="ru-RU" sz="32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32040" y="4725144"/>
            <a:ext cx="4211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Рисунки - раскраски «Зимующие птицы».</a:t>
            </a:r>
            <a:endParaRPr lang="ru-RU" sz="320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pic>
        <p:nvPicPr>
          <p:cNvPr id="7" name="Рисунок 6" descr="C:\Users\User\AppData\Local\Microsoft\Windows\Temporary Internet Files\Content.Word\DSCN3704.jpg"/>
          <p:cNvPicPr/>
          <p:nvPr/>
        </p:nvPicPr>
        <p:blipFill>
          <a:blip r:embed="rId3" cstate="print">
            <a:lum bright="-20000"/>
          </a:blip>
          <a:srcRect/>
          <a:stretch>
            <a:fillRect/>
          </a:stretch>
        </p:blipFill>
        <p:spPr bwMode="auto">
          <a:xfrm>
            <a:off x="4932040" y="1556792"/>
            <a:ext cx="3960440" cy="2880320"/>
          </a:xfrm>
          <a:prstGeom prst="rect">
            <a:avLst/>
          </a:prstGeom>
          <a:ln w="190500" cap="sq">
            <a:solidFill>
              <a:srgbClr val="FF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 descr="C:\Users\User\AppData\Local\Microsoft\Windows\Temporary Internet Files\Content.Word\DSCN3703.jpg"/>
          <p:cNvPicPr/>
          <p:nvPr/>
        </p:nvPicPr>
        <p:blipFill>
          <a:blip r:embed="rId4" cstate="print">
            <a:lum bright="-20000"/>
          </a:blip>
          <a:srcRect/>
          <a:stretch>
            <a:fillRect/>
          </a:stretch>
        </p:blipFill>
        <p:spPr bwMode="auto">
          <a:xfrm>
            <a:off x="251520" y="3284984"/>
            <a:ext cx="4392488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Двойная стрелка влево/вверх 10"/>
          <p:cNvSpPr/>
          <p:nvPr/>
        </p:nvSpPr>
        <p:spPr>
          <a:xfrm rot="16200000">
            <a:off x="6012160" y="692696"/>
            <a:ext cx="850392" cy="850392"/>
          </a:xfrm>
          <a:prstGeom prst="leftUp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войная стрелка влево/вверх 11"/>
          <p:cNvSpPr/>
          <p:nvPr/>
        </p:nvSpPr>
        <p:spPr>
          <a:xfrm rot="16200000">
            <a:off x="4608004" y="3825044"/>
            <a:ext cx="850392" cy="1354448"/>
          </a:xfrm>
          <a:prstGeom prst="leftUpArrow">
            <a:avLst>
              <a:gd name="adj1" fmla="val 25000"/>
              <a:gd name="adj2" fmla="val 20022"/>
              <a:gd name="adj3" fmla="val 25000"/>
            </a:avLst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User\Desktop\DSCN3760.JPG"/>
          <p:cNvPicPr>
            <a:picLocks noGrp="1"/>
          </p:cNvPicPr>
          <p:nvPr>
            <p:ph idx="1"/>
          </p:nvPr>
        </p:nvPicPr>
        <p:blipFill>
          <a:blip r:embed="rId2" cstate="print">
            <a:lum bright="-40000"/>
          </a:blip>
          <a:srcRect/>
          <a:stretch>
            <a:fillRect/>
          </a:stretch>
        </p:blipFill>
        <p:spPr bwMode="auto">
          <a:xfrm>
            <a:off x="323528" y="0"/>
            <a:ext cx="8568952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03965" y="2967335"/>
            <a:ext cx="793608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Буклеты для родителей –</a:t>
            </a:r>
          </a:p>
          <a:p>
            <a:pPr algn="ctr"/>
            <a:r>
              <a:rPr lang="ru-RU" sz="5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«Как правильно кормить </a:t>
            </a:r>
          </a:p>
          <a:p>
            <a:pPr algn="ctr"/>
            <a:r>
              <a:rPr lang="ru-RU" sz="5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птиц зимой».</a:t>
            </a:r>
            <a:endParaRPr lang="ru-RU" sz="54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zimniy-novogodniy-fon-7 | ООО &amp;quot;Гестион-Сервис&amp;quot;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835695" y="0"/>
            <a:ext cx="576064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Уголок природы.</a:t>
            </a:r>
            <a:endParaRPr lang="ru-RU" sz="54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Рисунок 5" descr="C:\Users\User\Desktop\DSCN3756.JPG"/>
          <p:cNvPicPr/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1475656" y="836712"/>
            <a:ext cx="6264696" cy="5256584"/>
          </a:xfrm>
          <a:prstGeom prst="roundRect">
            <a:avLst>
              <a:gd name="adj" fmla="val 16667"/>
            </a:avLst>
          </a:prstGeom>
          <a:ln w="38100">
            <a:solidFill>
              <a:srgbClr val="00B0F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8" name="Прямая со стрелкой 7"/>
          <p:cNvCxnSpPr/>
          <p:nvPr/>
        </p:nvCxnSpPr>
        <p:spPr>
          <a:xfrm flipH="1" flipV="1">
            <a:off x="6228184" y="3861048"/>
            <a:ext cx="648072" cy="12241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220072" y="5013176"/>
            <a:ext cx="392392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Насекомые спрятались под кору деревьев.</a:t>
            </a:r>
            <a:endParaRPr lang="ru-RU" sz="24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6084168" y="1988840"/>
            <a:ext cx="576064" cy="216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6084168" y="1772816"/>
            <a:ext cx="305983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Кормушка.</a:t>
            </a:r>
            <a:endParaRPr lang="ru-RU" sz="28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3563888" y="1340768"/>
            <a:ext cx="1080120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395537" y="764704"/>
            <a:ext cx="36004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Зимующие птицы</a:t>
            </a:r>
            <a:endParaRPr lang="ru-RU" sz="28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Обои абстракция, абстракции, телефон, раздел Абстракция, размер 1920x1200  HD WUXGA - скачать бесплатно картинку на рабочий стол и телефон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Изготовление кормушек для птиц совместно с детьми дома и вывешивание возле своих домов.</a:t>
            </a:r>
            <a:endParaRPr lang="ru-RU" sz="32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Рисунок 5" descr="https://sun9-58.userapi.com/impg/GFEBdJRS9S4XAg9gKlSPBfy5tAuz1qH7rQ1-hQ/M23jlNGvFLU.jpg?size=810x1080&amp;quality=95&amp;sign=cfee2ffeeea04deb011d9e5bdb019c10&amp;type=albu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645024"/>
            <a:ext cx="2232248" cy="29820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https://sun9-82.userapi.com/impg/edjpvgxlG3tRuHUhXq0QeJy9y830XfRdrUKEEw/nIjm1Xpdo9o.jpg?size=808x1080&amp;quality=96&amp;sign=960bfec74cccc82c0022b1ef5a3874a4&amp;type=album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1124744"/>
            <a:ext cx="2580430" cy="34442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https://sun9-86.userapi.com/impg/_Fcl3pwmEa5uoJPNprfLvjntJsy4I5VB7lR5vA/ygqeiLfdy34.jpg?size=1280x720&amp;quality=96&amp;sign=ae68d1ec5e09ebfb6edaf72e3e109e39&amp;type=album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268760"/>
            <a:ext cx="2304256" cy="15121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https://sun9-55.userapi.com/impg/2xphzPHOkKkH017zn2dsFd4OVUhhvLjBXKoXQQ/HbUoYlWfqHA.jpg?size=807x1080&amp;quality=95&amp;sign=8576ba78796a798a5d949f6443f79f5e&amp;type=album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1124744"/>
            <a:ext cx="1820110" cy="2438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https://sun9-17.userapi.com/impf/AwGsi5aC9T2bJS-iGISKBrOWqtB1eIYNB2xWIg/yZPqwMxjcoU.jpg?size=607x1080&amp;quality=96&amp;sign=6ef2e925fc0f402ef5689d21f9bd22bb&amp;type=album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92280" y="3789040"/>
            <a:ext cx="1728192" cy="28083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https://sun9-30.userapi.com/impf/PjTbwyyuJV9PYR_A4HyQSpTt5gE6g0ydOi7zCA/-fXDJsZpm5M.jpg?size=810x1080&amp;quality=95&amp;sign=8f15905d2df18e32bf6ba537e0382781&amp;type=album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4008" y="4149080"/>
            <a:ext cx="1905388" cy="23762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лайд презентации обои Full HD, HDTV, 1080p 16:9, слайд презентации HD  картинки, 1920x1080 фото скачать бесплатно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Изготовление дидактического материала для занятий, игр.</a:t>
            </a:r>
            <a:endParaRPr lang="ru-RU" sz="36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Рисунок 5" descr="C:\Users\User\Desktop\DSCN3754.JPG"/>
          <p:cNvPicPr/>
          <p:nvPr/>
        </p:nvPicPr>
        <p:blipFill>
          <a:blip r:embed="rId3" cstate="print">
            <a:lum bright="-20000"/>
          </a:blip>
          <a:srcRect/>
          <a:stretch>
            <a:fillRect/>
          </a:stretch>
        </p:blipFill>
        <p:spPr bwMode="auto">
          <a:xfrm>
            <a:off x="323528" y="1196752"/>
            <a:ext cx="4536504" cy="31683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C:\Users\User\Desktop\DSCN3751.JPG"/>
          <p:cNvPicPr/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4283968" y="2924944"/>
            <a:ext cx="4571028" cy="36263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3779912" y="1052736"/>
            <a:ext cx="5364087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Картинки –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Зимующие птицы.</a:t>
            </a:r>
          </a:p>
          <a:p>
            <a:pPr algn="ctr"/>
            <a:r>
              <a:rPr lang="ru-RU" sz="2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Настольная игра  </a:t>
            </a:r>
            <a:r>
              <a:rPr lang="ru-RU" sz="20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(разрезные картинки) – </a:t>
            </a:r>
            <a:r>
              <a:rPr lang="ru-RU" sz="20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«Собери и назови».</a:t>
            </a:r>
          </a:p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Рисунки 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(части тела птиц) – </a:t>
            </a:r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Назови части птиц и объясни, для чего нужна каждая часть».</a:t>
            </a:r>
            <a:endParaRPr lang="ru-RU" sz="20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" y="4437112"/>
            <a:ext cx="4211960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Подвижные игры: </a:t>
            </a:r>
          </a:p>
          <a:p>
            <a:pPr algn="ctr"/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«Накормим птиц»;</a:t>
            </a:r>
          </a:p>
          <a:p>
            <a:pPr algn="ctr"/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«Угадай, кто что любит».</a:t>
            </a:r>
            <a:endParaRPr lang="ru-RU" sz="28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обои : Солнечный лучик, Иллюстрация, небо, Зима, филиал, Синий, мороз,  вектор, Снежинки, Дерево, цветок, время года, лепесток 3840x2160 - cfoobaz  - 166494 - красивые картинки - WallHere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79714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2-й этап – практический.</a:t>
            </a:r>
          </a:p>
          <a:p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 с детьми: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Наблюдение за зимующими птицами на прогулке и возле своего дома воспитанниками.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Чтение художественных произведений: рассказов, стихов, сказок, загадывание загадок о птицах.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Просмотр презентаций, видеороликов о птицах.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Включение в НОД бесед, рассматривание картин, описательные рассказы, заучивание стихов про зимующих птиц.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Проведение дидактических игр, подвижных игр, сюжетно-ролевых игр, игр-драматизаций.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Продуктивная деятельность: рисование – «Синички»; аппликация коллективная «Снегири прилетели к кормушке»; конструирование из бумаги «Воробышки на веточке».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Закрепление пройденного материала дома – «Игры-раскраски».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Подкормка птиц на участке – кафе «Синичка» и возле дома.</a:t>
            </a:r>
          </a:p>
          <a:p>
            <a:pPr>
              <a:buFont typeface="Wingdings" pitchFamily="2" charset="2"/>
              <a:buChar char="q"/>
            </a:pPr>
            <a:endParaRPr lang="ru-RU" sz="2400" b="1" dirty="0" smtClean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cap="none" spc="0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Объявление — sakrusenergo.ge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Разучивание стихов про зимующих птиц:</a:t>
            </a:r>
            <a:endParaRPr lang="ru-RU" sz="3200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48681"/>
            <a:ext cx="34198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Покормите птиц зимой.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Пусть со всех концов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 вам слетятся, как домой,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Стайки на крыльцо.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 богаты их корма.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Горсть зерна нужна,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Горсть одна —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не страшна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Будет им зима.</a:t>
            </a:r>
            <a:r>
              <a:rPr lang="ru-RU" sz="2000" i="1" dirty="0" smtClean="0"/>
              <a:t> </a:t>
            </a:r>
          </a:p>
          <a:p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Александр Яшин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36096" y="620688"/>
            <a:ext cx="34563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Трудно птицам зимовать,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Надо птицам помогать!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Распилить я попросил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Досочку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еловую,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Вместе с папой смастерил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Птичкину столовую.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А. Чепуров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4581128"/>
            <a:ext cx="457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Скачет шустрая синица,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Ей на месте не сидится.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Прыг-скок, прыг-скок,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Завертелась как волчок.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А.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Барто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Стихи про зимующих птиц | ДЕТСКИЕ СТИХИ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2204865"/>
            <a:ext cx="2173783" cy="159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Изучение зимующих птиц города Заводоуковска | Обучонок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509120"/>
            <a:ext cx="201622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Зимняя птица в городе - гость, которого надо покормить.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3645024"/>
            <a:ext cx="309634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Обои для телефона абстракция линии круги синий фон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260648"/>
            <a:ext cx="8892480" cy="36317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Беседы: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«Как живут наши пернатые друзья зимой»;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«Кто заботится о птицах»;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«Пользу или вред приносят птицы»;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«Меню птиц»;</a:t>
            </a:r>
          </a:p>
          <a:p>
            <a:endParaRPr lang="ru-RU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276872"/>
            <a:ext cx="7236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Рассматривание картин: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/>
          </a:p>
        </p:txBody>
      </p:sp>
      <p:pic>
        <p:nvPicPr>
          <p:cNvPr id="7" name="Рисунок 6" descr="Идеи на тему «Птицы зимой.( живопись)» (670) | живопись, птицы, утки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780928"/>
            <a:ext cx="2248535" cy="292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Славят зиму снегири&amp;quot;, или Снегири на картинах живописцев | Журнал Ярмарки  Мастеров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3140968"/>
            <a:ext cx="3096344" cy="226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Комаров Алексей Никанорович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2780928"/>
            <a:ext cx="2191305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Красивый синий фон в абстракции (50 фото)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57856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Загадки про зимующих птиц:</a:t>
            </a:r>
          </a:p>
          <a:p>
            <a:r>
              <a:rPr lang="ru-RU" sz="32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0" y="620689"/>
          <a:ext cx="9144000" cy="5621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8722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Что за стол среди берез</a:t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Под открытым небом?</a:t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Угощает он в мороз</a:t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Птиц зерном и хлебом.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(Кормушка)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Не дровосек, не плотник,</a:t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 первый в лесу работник.</a:t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(Ответ Дятел)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Красногрудый, чернокрылый,</a:t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Любит зёрнышки клевать,</a:t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 первым снегом на рябине</a:t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Он появится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опять  </a:t>
                      </a:r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 (Снегирь)</a:t>
                      </a:r>
                    </a:p>
                  </a:txBody>
                  <a:tcPr/>
                </a:tc>
              </a:tr>
              <a:tr h="4513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 тёплый край не улетают,</a:t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 морозе распевают,</a:t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Эти птички-невелички</a:t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Называются </a:t>
                      </a:r>
                      <a:r>
                        <a:rPr lang="ru-RU" sz="18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… </a:t>
                      </a:r>
                      <a:r>
                        <a:rPr lang="ru-RU" sz="1800" b="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(синички)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Маленький мальчишка</a:t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 сером </a:t>
                      </a:r>
                      <a:r>
                        <a:rPr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армячишке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 дворам шныряет,</a:t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Крохи подбирает,</a:t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 ночам кочует</a:t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- Коноплю ворует.</a:t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(Воробей)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Эта хищница болтлива,</a:t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Воровата, суетлива,</a:t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Стрекотунья белобока,</a:t>
                      </a:r>
                      <a:b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 зовут её ...(</a:t>
                      </a:r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Сорока)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4513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 этой птички клюв кривой,</a:t>
                      </a:r>
                      <a:b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 гнёзда вьёт она зимой,</a:t>
                      </a:r>
                      <a:b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Из шишек семечки клюёт,</a:t>
                      </a:r>
                      <a:b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Кто это птичку назовёт? </a:t>
                      </a:r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(Клёст)</a:t>
                      </a:r>
                    </a:p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Эти птички с хохолком</a:t>
                      </a:r>
                      <a:b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 красивые притом,</a:t>
                      </a:r>
                      <a:b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рябину прилетели.</a:t>
                      </a:r>
                      <a:b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Птички эти — </a:t>
                      </a:r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 (Свиристели)</a:t>
                      </a:r>
                    </a:p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Кар-кар-кар! Кар-кар-кар! –</a:t>
                      </a:r>
                      <a:b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Вот и весь репертуар.</a:t>
                      </a:r>
                      <a:b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Оглашает крону клёна</a:t>
                      </a:r>
                      <a:b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Своим пением </a:t>
                      </a:r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…(Ворона)</a:t>
                      </a:r>
                    </a:p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Обои Снежинки, синий фон, новогодняя тема 5120x2880 UHD 5K Изображение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Дидактическая игра «Когда это Щ бывает?». 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Снег на полях, лёд на реках. Вьюга гуляет, когда это бывает?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Наступили холода. Обернулась в лёд вода.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Длинноухий зайка серый обернулся зайкой белым.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Перестал медведь реветь: в спячку впал в бору медведь.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Кто же скажет, кто узнает, когда это бывает?</a:t>
            </a:r>
          </a:p>
          <a:p>
            <a:r>
              <a:rPr lang="ru-RU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50000"/>
                  </a:schemeClr>
                </a:solidFill>
              </a:rPr>
            </a:br>
            <a:endParaRPr lang="ru-RU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0" y="2133714"/>
            <a:ext cx="889248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400" b="1" i="0" u="none" strike="noStrike" normalizeH="0" baseline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Дидактическая игра «Подбери признак»: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normalizeH="0" baseline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снег (какой?) мороз (какой?) сосулька (какая?) зима (какая?) снегирь</a:t>
            </a:r>
            <a:r>
              <a:rPr kumimoji="0" lang="ru-RU" sz="2400" b="1" i="0" u="none" strike="noStrike" normalizeH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(какой?) воробей (какой?) сорока (какая?).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cap="none" baseline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Дидактические игры: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cap="none" baseline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«Построй кормушку».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cap="none" baseline="0" dirty="0" smtClean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cap="none" baseline="0" dirty="0" smtClean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cap="none" baseline="0" dirty="0" smtClean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</a:t>
            </a:r>
            <a:r>
              <a:rPr kumimoji="0" lang="ru-RU" sz="2400" b="1" i="0" u="none" strike="noStrike" cap="none" normalizeH="0" baseline="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«Собери картинку».</a:t>
            </a:r>
          </a:p>
        </p:txBody>
      </p:sp>
      <p:pic>
        <p:nvPicPr>
          <p:cNvPr id="6" name="Рисунок 5" descr="C:\Users\User\AppData\Local\Microsoft\Windows\Temporary Internet Files\Content.Word\DSCN372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4509120"/>
            <a:ext cx="2088232" cy="17281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C:\Users\User\AppData\Local\Microsoft\Windows\Temporary Internet Files\Content.Word\DSCN373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429000"/>
            <a:ext cx="2016224" cy="16561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0" name="Соединительная линия уступом 9"/>
          <p:cNvCxnSpPr>
            <a:stCxn id="7" idx="2"/>
          </p:cNvCxnSpPr>
          <p:nvPr/>
        </p:nvCxnSpPr>
        <p:spPr>
          <a:xfrm rot="16200000" flipH="1">
            <a:off x="5472100" y="5409220"/>
            <a:ext cx="1296144" cy="648072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/>
          <p:nvPr/>
        </p:nvCxnSpPr>
        <p:spPr>
          <a:xfrm rot="16200000" flipH="1">
            <a:off x="7884368" y="5805264"/>
            <a:ext cx="576064" cy="576064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1" name="Рисунок 10" descr="C:\Users\User\Desktop\DSCN374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149080"/>
            <a:ext cx="2448272" cy="1800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C:\Users\User\Desktop\DSCN3750 - копия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4869160"/>
            <a:ext cx="2304256" cy="17281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24" name="Прямая со стрелкой 23"/>
          <p:cNvCxnSpPr/>
          <p:nvPr/>
        </p:nvCxnSpPr>
        <p:spPr>
          <a:xfrm>
            <a:off x="2987824" y="3933056"/>
            <a:ext cx="576064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2555776" y="4005064"/>
            <a:ext cx="504056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40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тография - AVATAN PLUS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66787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Подвижные игры:</a:t>
            </a:r>
          </a:p>
          <a:p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«Воробышки и автомобиль»</a:t>
            </a:r>
          </a:p>
          <a:p>
            <a:endParaRPr lang="ru-RU" sz="28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8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«Птички в гнездышках».</a:t>
            </a:r>
          </a:p>
          <a:p>
            <a:endParaRPr lang="ru-RU" sz="28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8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Ич</a:t>
            </a:r>
            <a:r>
              <a:rPr lang="en-US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тик 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пышкай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».</a:t>
            </a:r>
          </a:p>
          <a:p>
            <a:endParaRPr lang="ru-RU" sz="28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cs typeface="Times New Roman" pitchFamily="18" charset="0"/>
            </a:endParaRPr>
          </a:p>
          <a:p>
            <a:endParaRPr lang="ru-RU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cs typeface="Times New Roman" pitchFamily="18" charset="0"/>
            </a:endParaRPr>
          </a:p>
          <a:p>
            <a:endParaRPr lang="ru-RU" sz="28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cs typeface="Times New Roman" pitchFamily="18" charset="0"/>
            </a:endParaRPr>
          </a:p>
          <a:p>
            <a:endParaRPr lang="ru-RU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cs typeface="Times New Roman" pitchFamily="18" charset="0"/>
            </a:endParaRPr>
          </a:p>
          <a:p>
            <a:r>
              <a:rPr lang="ru-RU" sz="2800" b="1" cap="none" spc="0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                                                         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«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Кыйсьысь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 да 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байд</a:t>
            </a:r>
            <a:r>
              <a:rPr lang="en-US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ö</a:t>
            </a:r>
            <a:r>
              <a:rPr lang="ru-RU" sz="2800" b="1" cap="none" spc="0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гъяс</a:t>
            </a:r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Times New Roman" pitchFamily="18" charset="0"/>
              </a:rPr>
              <a:t>»</a:t>
            </a:r>
            <a:endParaRPr lang="ru-RU" sz="28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User\AppData\Local\Microsoft\Windows\Temporary Internet Files\Content.Word\DSCN3714.jpg"/>
          <p:cNvPicPr/>
          <p:nvPr/>
        </p:nvPicPr>
        <p:blipFill>
          <a:blip r:embed="rId3" cstate="print">
            <a:lum bright="-20000"/>
          </a:blip>
          <a:srcRect/>
          <a:stretch>
            <a:fillRect/>
          </a:stretch>
        </p:blipFill>
        <p:spPr bwMode="auto">
          <a:xfrm>
            <a:off x="5508104" y="0"/>
            <a:ext cx="3240360" cy="21602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трелка вправо 6"/>
          <p:cNvSpPr/>
          <p:nvPr/>
        </p:nvSpPr>
        <p:spPr>
          <a:xfrm rot="1941218">
            <a:off x="4825577" y="922991"/>
            <a:ext cx="690376" cy="34061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8" name="Рисунок 7" descr="C:\Users\User\Desktop\DSCN3665.JPG"/>
          <p:cNvPicPr/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4355976" y="2780928"/>
            <a:ext cx="4392488" cy="32403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Стрелка вниз 8"/>
          <p:cNvSpPr/>
          <p:nvPr/>
        </p:nvSpPr>
        <p:spPr>
          <a:xfrm rot="16200000">
            <a:off x="3635896" y="3717032"/>
            <a:ext cx="324036" cy="111612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C:\Users\User\Desktop\DSCN3661.JPG"/>
          <p:cNvPicPr/>
          <p:nvPr/>
        </p:nvPicPr>
        <p:blipFill>
          <a:blip r:embed="rId5" cstate="print">
            <a:lum bright="-10000"/>
          </a:blip>
          <a:srcRect/>
          <a:stretch>
            <a:fillRect/>
          </a:stretch>
        </p:blipFill>
        <p:spPr bwMode="auto">
          <a:xfrm>
            <a:off x="611560" y="4365104"/>
            <a:ext cx="3312368" cy="24928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Стрелка вниз 10"/>
          <p:cNvSpPr/>
          <p:nvPr/>
        </p:nvSpPr>
        <p:spPr>
          <a:xfrm rot="5400000">
            <a:off x="3874778" y="5782406"/>
            <a:ext cx="386332" cy="115212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C:\Users\User\Desktop\DSCN3743.JPG"/>
          <p:cNvPicPr/>
          <p:nvPr/>
        </p:nvPicPr>
        <p:blipFill>
          <a:blip r:embed="rId6" cstate="print">
            <a:lum bright="-20000"/>
          </a:blip>
          <a:srcRect/>
          <a:stretch>
            <a:fillRect/>
          </a:stretch>
        </p:blipFill>
        <p:spPr bwMode="auto">
          <a:xfrm>
            <a:off x="251520" y="1196752"/>
            <a:ext cx="3816424" cy="25922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Стрелка вправо 13"/>
          <p:cNvSpPr/>
          <p:nvPr/>
        </p:nvSpPr>
        <p:spPr>
          <a:xfrm rot="10800000">
            <a:off x="3851920" y="2348880"/>
            <a:ext cx="864096" cy="36004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обои : Солнечный лучик, Иллюстрация, небо, Зима, филиал, Синий, мороз,  вектор, Снежинки, Дерево, цветок, время года, лепесток 3840x2160 - cfoobaz  - 166494 - красивые картинки - WallHere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sun9-8.userapi.com/impg/bmTWdOjzvw8hdt5GcVmkvVqb2NHDdsdmv0mZfw/UPBLLrtgs1E.jpg?size=1280x960&amp;quality=96&amp;sign=e807b5692a7a746e3296875fea4e7fe1&amp;type=albu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332656"/>
            <a:ext cx="3600400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B0F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https://sun9-76.userapi.com/impg/QrYfuN8OrVc9HZEfbm0T7DV8wLuWvJ3MQGTeyA/u_VsxroXqmY.jpg?size=1280x960&amp;quality=96&amp;sign=bed911c4c7cae6c9a7bd3899d85efbe2&amp;type=album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476672"/>
            <a:ext cx="3563888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B0F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1" y="0"/>
            <a:ext cx="2267743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Подвижная игра «</a:t>
            </a:r>
            <a:r>
              <a:rPr lang="ru-RU" sz="28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Совушка</a:t>
            </a:r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8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 rot="2438271">
            <a:off x="1985940" y="903050"/>
            <a:ext cx="756829" cy="299371"/>
          </a:xfrm>
          <a:prstGeom prst="rightArrow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https://sun9-11.userapi.com/impg/APfNzLcwpClXQwaFfGhrAsz27qiPkh2XqMubww/LgMvpE43YrY.jpg?size=1280x960&amp;quality=96&amp;sign=148e29712d32ca682d4a4154ea00b73f&amp;type=album"/>
          <p:cNvPicPr/>
          <p:nvPr/>
        </p:nvPicPr>
        <p:blipFill>
          <a:blip r:embed="rId5" cstate="print">
            <a:lum bright="-20000" contrast="-10000"/>
          </a:blip>
          <a:srcRect/>
          <a:stretch>
            <a:fillRect/>
          </a:stretch>
        </p:blipFill>
        <p:spPr bwMode="auto">
          <a:xfrm>
            <a:off x="467544" y="3329608"/>
            <a:ext cx="5153787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00B0F0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5580112" y="4293096"/>
            <a:ext cx="356388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Игра малой подвижности «</a:t>
            </a:r>
            <a:r>
              <a:rPr lang="ru-RU" sz="32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Пышкай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».</a:t>
            </a:r>
            <a:endParaRPr lang="ru-RU" sz="32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 rot="4521232">
            <a:off x="5256302" y="4594384"/>
            <a:ext cx="383638" cy="942100"/>
          </a:xfrm>
          <a:prstGeom prst="downArrow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Бесплатная векторная графика Синий новогодний фон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404664"/>
            <a:ext cx="50760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Сюжетно – ролевая игра «Пригласи зимующих птиц в гости»</a:t>
            </a:r>
            <a:endParaRPr lang="ru-RU" sz="28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844824"/>
            <a:ext cx="4824536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Разучивание пальчиковой игры</a:t>
            </a:r>
          </a:p>
          <a:p>
            <a:pPr fontAlgn="base"/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Сорока-ворона»</a:t>
            </a:r>
          </a:p>
          <a:p>
            <a:pPr fontAlgn="base"/>
            <a: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Взрослый водит пальцем по раскрытой ладошке ребенка и говорит:</a:t>
            </a:r>
          </a:p>
          <a:p>
            <a:pPr fontAlgn="base"/>
            <a: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— Сорока-ворона кашу варила,</a:t>
            </a:r>
            <a:b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деток кормила:</a:t>
            </a:r>
          </a:p>
          <a:p>
            <a:pPr fontAlgn="base"/>
            <a:r>
              <a:rPr lang="ru-RU" sz="1100" b="1" i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(поочередно берет пальчик, покачивает его и загибает к ладошке)</a:t>
            </a:r>
            <a:endParaRPr lang="ru-RU" sz="1100" b="1" dirty="0" smtClean="0">
              <a:ln>
                <a:solidFill>
                  <a:sysClr val="windowText" lastClr="000000"/>
                </a:solidFill>
              </a:ln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— Этому дала,</a:t>
            </a:r>
            <a:b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этому дала,</a:t>
            </a:r>
            <a:b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этому дала</a:t>
            </a:r>
            <a:b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этому дала,</a:t>
            </a:r>
            <a:b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а этому </a:t>
            </a:r>
            <a:r>
              <a:rPr lang="ru-RU" sz="1100" b="1" i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(покачивает посильнее) —</a:t>
            </a:r>
            <a: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 не дала!</a:t>
            </a:r>
          </a:p>
          <a:p>
            <a:pPr fontAlgn="base"/>
            <a: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Ты в лес не ходил,</a:t>
            </a:r>
            <a:b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ты дров не рубил,</a:t>
            </a:r>
            <a:b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ты печь не топил!</a:t>
            </a:r>
            <a:b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11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Тебе нет ничего!</a:t>
            </a:r>
          </a:p>
          <a:p>
            <a:endParaRPr lang="ru-RU" sz="2400" b="1" dirty="0" smtClean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 </a:t>
            </a:r>
            <a:endParaRPr lang="ru-RU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4941168"/>
            <a:ext cx="52200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Театрализованное представление : «Почему у птиц температура высокая».</a:t>
            </a:r>
            <a:endParaRPr lang="ru-RU" sz="20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58052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При полёте расходуется большое количество энергии, а такая температура обеспечивает птице обмен веществ, от чего и вырабатывается энергия.</a:t>
            </a:r>
            <a:endParaRPr lang="ru-RU" sz="2000" b="1" dirty="0">
              <a:ln>
                <a:solidFill>
                  <a:sysClr val="windowText" lastClr="000000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C:\Users\User\AppData\Local\Microsoft\Windows\Temporary Internet Files\Content.Word\DSCN3722.jpg"/>
          <p:cNvPicPr/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5364088" y="3573016"/>
            <a:ext cx="352839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трелка вправо 10"/>
          <p:cNvSpPr/>
          <p:nvPr/>
        </p:nvSpPr>
        <p:spPr>
          <a:xfrm>
            <a:off x="11052720" y="2708920"/>
            <a:ext cx="45719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4716016" y="5085184"/>
            <a:ext cx="618368" cy="34061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C:\Users\User\AppData\Local\Microsoft\Windows\Temporary Internet Files\Content.Word\DSCN3719.jpg"/>
          <p:cNvPicPr/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5292080" y="332656"/>
            <a:ext cx="2160240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Рисунок 13" descr="C:\Users\User\AppData\Local\Microsoft\Windows\Temporary Internet Files\Content.Word\DSCN3721.jpg"/>
          <p:cNvPicPr/>
          <p:nvPr/>
        </p:nvPicPr>
        <p:blipFill>
          <a:blip r:embed="rId5" cstate="print">
            <a:lum bright="-10000"/>
          </a:blip>
          <a:srcRect/>
          <a:stretch>
            <a:fillRect/>
          </a:stretch>
        </p:blipFill>
        <p:spPr bwMode="auto">
          <a:xfrm>
            <a:off x="6588224" y="260648"/>
            <a:ext cx="2195736" cy="15121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6">
                <a:lumMod val="75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8" name="Стрелка вправо 17"/>
          <p:cNvSpPr/>
          <p:nvPr/>
        </p:nvSpPr>
        <p:spPr>
          <a:xfrm>
            <a:off x="4572000" y="548680"/>
            <a:ext cx="504056" cy="2880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15" name="Рисунок 14" descr="C:\Users\User\Desktop\DSCN3740.JPG"/>
          <p:cNvPicPr/>
          <p:nvPr/>
        </p:nvPicPr>
        <p:blipFill>
          <a:blip r:embed="rId6" cstate="print">
            <a:lum bright="-20000"/>
          </a:blip>
          <a:srcRect/>
          <a:stretch>
            <a:fillRect/>
          </a:stretch>
        </p:blipFill>
        <p:spPr bwMode="auto">
          <a:xfrm>
            <a:off x="6228184" y="1340768"/>
            <a:ext cx="2088232" cy="1512168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6">
                <a:lumMod val="75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Обои зима, снег, снежинки, елка, шишки, nature, winter, snow картинки на  рабочий стол, раздел природа - скачать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 с родителями:</a:t>
            </a:r>
          </a:p>
          <a:p>
            <a:r>
              <a:rPr lang="ru-RU" sz="2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Сбор фотографий: наша кормушка, как мы кормим птиц, какие птицы прилетают к нам кормиться.</a:t>
            </a:r>
            <a:endParaRPr lang="ru-RU" sz="2400" b="1" cap="none" spc="0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s://sun9-24.userapi.com/impg/7aN2vCc0rAfCuazkcyb8pdVAI_ZED6WxhMHcUw/iL2XaSUWRcA.jpg?size=810x1080&amp;quality=96&amp;sign=afbf7bf966833f42f5756796f658e008&amp;type=albu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84784"/>
            <a:ext cx="2952328" cy="43204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https://sun9-77.userapi.com/impg/bNUmZx22z6GL9CFXiEe1xbwNDMzPmM8dEak-kw/TqDHDEySumY.jpg?size=810x1080&amp;quality=96&amp;sign=7746d408e623005a6d2cb7169f1b52a1&amp;type=album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3933056"/>
            <a:ext cx="2520280" cy="26642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https://sun9-17.userapi.com/impg/Fu5Q4zu_u-lX6jwFnkTi7nNyuw2U_xn9OO_Asg/Mjo_kxOj3Mo.jpg?size=810x1080&amp;quality=95&amp;sign=48bba2381c1fe47192f50d40b8609de9&amp;type=album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1556792"/>
            <a:ext cx="2952328" cy="42484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https://sun9-15.userapi.com/impg/pu5okAfKdebkE0LjcsOYR0fkvqeksCL0KImYDg/tHXqr8ehxvE.jpg?size=810x1080&amp;quality=96&amp;sign=5f80a2c9b3d36f39fa7d47bb1de231ca&amp;type=album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1484784"/>
            <a:ext cx="2664296" cy="29523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Обои зима, лес, снег, деревья, снежинки, nature, winter, snow картинки на  рабочий стол, раздел природа - скачать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361555" y="0"/>
            <a:ext cx="442089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-411403"/>
            <a:ext cx="9144000" cy="726940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Сценка «Разговор на лесной поляне».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Сцена – парк села Помоздино. Слышен шум вьюги. На лесной тропинке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появляется,  в страхе оглядываясь назад, "ворона".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Ворона.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Карррр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карррр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Хулиганы! Ох, и тяжко нам, воронам, живется. Всех опасаться приходится, особенно ребятишек. Как только увидят меня, так и норовят снежком попасть, того и гляди искалечат.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Появляется "синица"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Синица.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Брр, какой в лесу мороз! Здравствуйте тетушка ворона! А я слышу, кто-то здесь разговаривает. Дай, думаю, посмотрю. А тут вы. С кем это вы разговариваете?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Ворона.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Каррр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еле ноги сейчас унесла. Все еще отдышаться не могу. Хулиганы! (ворона грозит "крылом") Сидела на заборе думала, чем бы поживиться, а ребята снежками в меня, снежками.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Синица (вздыхает).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Да и нам, синицам, зимой не легче живется. Все летаешь, смотришь, где бы какую крошку хлеба найти или кусочек сала. Иной раз целый день так и ничего и не найдешь, голодной засыпаешь. А вы знаете, тетушка Ворона, что из 10 синиц за зиму выживает только 9… Бедные мои синички!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Ворона.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Что тут и говорить, зимой всем птицам и зверям плохо. Вчера воробья встретила на поляне, тоже на голод жаловался. Говорил, что не знает, как пережить зиму.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Синица.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А я недавно слышала новость. Сорока на весь лес трещала о том, что этой зимой птицам легче будет. Говорит, что есть школьники, которые по всей деревне кормушки развесили. А в них разный корм: семечки, хлебные крошки, сало…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Ворона.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Что это еще за кормушки?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Синица.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Да вон, видишь (показывает "крылом" в зал). У многих ребят в руках кормушки.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Ворона.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Кар-р-р-р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 И в самом деле! Я в прошлом году такую же кормушку видела у одного дома. Летала я как-то по деревне. Три дня ничего не ела, Села на ветку, сил нет. Ну, думаю, конец мне пришел. Глядь, а на дереве висит вот такая же кормушка. Заглянула я в нее, а там семечки. Так я и выжила в ту зиму.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Синица.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И мне той зимой плохо было. А иногда подлетишь к кормушке, а там ничего нет, забыли ребята корм насыпать. Так и остаешься голодной.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Ворона.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Как ты думаешь, сорока про кормушки правду сказала?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Синица.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Не знаю, сороке верить трудно, она вечно разносит всякие небылицы по лесу. Сколько бы птиц ребята от голодной смерти спасли.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Синица.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Тетушка Ворона, а давай попросим ребят, чтобы они все -таки кормушки развесили и не забывали в них корм насыпать. И тогда никакая зима нам птицам не будет страшна.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качать текстура, фон, Дизайнерские фоны, абстракция, графика для рабочего  стола… | Blue background wallpapers, Abstract, Blue abstract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Закрепление пройденного материала дома – «Игры-раскраски».</a:t>
            </a:r>
            <a:endParaRPr lang="ru-RU" sz="3200" dirty="0">
              <a:ln w="12700">
                <a:solidFill>
                  <a:sysClr val="windowText" lastClr="000000"/>
                </a:solidFill>
                <a:prstDash val="solid"/>
              </a:ln>
            </a:endParaRPr>
          </a:p>
        </p:txBody>
      </p:sp>
      <p:pic>
        <p:nvPicPr>
          <p:cNvPr id="6" name="Рисунок 5" descr="C:\Users\User\Desktop\DSCN376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24744"/>
            <a:ext cx="2664296" cy="3816424"/>
          </a:xfrm>
          <a:prstGeom prst="rect">
            <a:avLst/>
          </a:prstGeom>
          <a:ln w="76200">
            <a:solidFill>
              <a:schemeClr val="accent6">
                <a:lumMod val="50000"/>
              </a:schemeClr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Прямоугольник 6"/>
          <p:cNvSpPr/>
          <p:nvPr/>
        </p:nvSpPr>
        <p:spPr>
          <a:xfrm>
            <a:off x="1" y="5157191"/>
            <a:ext cx="31318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Третий лишний».</a:t>
            </a:r>
            <a:endParaRPr lang="ru-RU" sz="28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C:\Users\User\Desktop\DSCN376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1340768"/>
            <a:ext cx="2880320" cy="39604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Рисунок 8" descr="C:\Users\User\Desktop\DSCN3767.JPG"/>
          <p:cNvPicPr/>
          <p:nvPr/>
        </p:nvPicPr>
        <p:blipFill>
          <a:blip r:embed="rId5" cstate="print">
            <a:lum bright="-20000"/>
          </a:blip>
          <a:srcRect/>
          <a:stretch>
            <a:fillRect/>
          </a:stretch>
        </p:blipFill>
        <p:spPr bwMode="auto">
          <a:xfrm>
            <a:off x="6012160" y="1196752"/>
            <a:ext cx="2808312" cy="381642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chemeClr val="accent6">
                <a:lumMod val="75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2361555" y="5373215"/>
            <a:ext cx="442089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Каких птиц можно увидеть зимой»</a:t>
            </a:r>
            <a:endParaRPr lang="ru-RU" sz="28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12160" y="5301207"/>
            <a:ext cx="313184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«Раскрась и назови части птиц».</a:t>
            </a:r>
            <a:endParaRPr lang="ru-RU" sz="28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Обои зима, лес, снег, снежинки, елка, nature, winter, snow картинки на  рабочий стол, раздел природа - скачать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979712" y="1"/>
            <a:ext cx="57606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Продуктивная деятельность: рисование – «Синички».</a:t>
            </a:r>
            <a:endParaRPr lang="ru-RU" sz="3200" dirty="0">
              <a:ln w="12700">
                <a:solidFill>
                  <a:sysClr val="windowText" lastClr="000000"/>
                </a:solidFill>
                <a:prstDash val="solid"/>
              </a:ln>
            </a:endParaRPr>
          </a:p>
        </p:txBody>
      </p:sp>
      <p:pic>
        <p:nvPicPr>
          <p:cNvPr id="6" name="Рисунок 5" descr="https://sun9-45.userapi.com/impg/BFIkjVh3_V-IahUYFRIBWurW4qRrjmGt7kYlLg/MpJCQ3sqn0E.jpg?size=1280x960&amp;quality=96&amp;sign=9b6b79e696f3cc579e75b4fdd8890e08&amp;type=album"/>
          <p:cNvPicPr/>
          <p:nvPr/>
        </p:nvPicPr>
        <p:blipFill>
          <a:blip r:embed="rId3" cstate="print">
            <a:lum bright="-20000"/>
          </a:blip>
          <a:srcRect/>
          <a:stretch>
            <a:fillRect/>
          </a:stretch>
        </p:blipFill>
        <p:spPr bwMode="auto">
          <a:xfrm>
            <a:off x="1331640" y="1412776"/>
            <a:ext cx="6696744" cy="5040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Зимняя птица в городе - гость, которого надо покормить.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55768" y="548680"/>
            <a:ext cx="2088232" cy="1872208"/>
          </a:xfrm>
          <a:prstGeom prst="ellipse">
            <a:avLst/>
          </a:prstGeom>
          <a:ln w="63500" cap="rnd">
            <a:solidFill>
              <a:schemeClr val="accent6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Обои зима, лес, снег, снежинки, елка, nature, winter, snow картинки на  рабочий стол, раздел природа - скачать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99592" y="1"/>
            <a:ext cx="78488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Аппликация коллективная </a:t>
            </a:r>
          </a:p>
          <a:p>
            <a:pPr algn="ctr"/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«Снегири прилетели к кормушке». </a:t>
            </a:r>
            <a:endParaRPr lang="ru-RU" sz="3200" dirty="0">
              <a:ln w="12700">
                <a:solidFill>
                  <a:sysClr val="windowText" lastClr="000000"/>
                </a:solidFill>
                <a:prstDash val="solid"/>
              </a:ln>
            </a:endParaRPr>
          </a:p>
        </p:txBody>
      </p:sp>
      <p:pic>
        <p:nvPicPr>
          <p:cNvPr id="6" name="Рисунок 5" descr="https://sun9-17.userapi.com/impg/2vbbJ-Le3AKAtplVSIMwYmu8Nr-yOCiMM7-uoQ/gMA20ANduvI.jpg?size=810x1080&amp;quality=96&amp;sign=af3ce36e60af3afe635d0ceab4e70f71&amp;type=albu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708920"/>
            <a:ext cx="4680520" cy="3744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Изучение зимующих птиц города Заводоуковска | Обучонок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1124744"/>
            <a:ext cx="2448272" cy="1584176"/>
          </a:xfrm>
          <a:prstGeom prst="ellipse">
            <a:avLst/>
          </a:prstGeom>
          <a:ln w="63500" cap="rnd">
            <a:solidFill>
              <a:schemeClr val="accent6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 descr="C:\Users\User\Desktop\DSCN3764.JPG"/>
          <p:cNvPicPr/>
          <p:nvPr/>
        </p:nvPicPr>
        <p:blipFill>
          <a:blip r:embed="rId5" cstate="print">
            <a:lum bright="-20000"/>
          </a:blip>
          <a:srcRect/>
          <a:stretch>
            <a:fillRect/>
          </a:stretch>
        </p:blipFill>
        <p:spPr bwMode="auto">
          <a:xfrm>
            <a:off x="4788024" y="3212976"/>
            <a:ext cx="4032448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accent6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Обои зима, лес, снег, снежинки, елка, nature, winter, snow картинки на  рабочий стол, раздел природа - скачать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286000" y="1"/>
            <a:ext cx="53823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Конструирование из бумаги «Воробьи на веточке».</a:t>
            </a:r>
            <a:endParaRPr lang="ru-RU" sz="3200" dirty="0">
              <a:ln w="12700">
                <a:solidFill>
                  <a:sysClr val="windowText" lastClr="000000"/>
                </a:solidFill>
                <a:prstDash val="solid"/>
              </a:ln>
            </a:endParaRPr>
          </a:p>
        </p:txBody>
      </p:sp>
      <p:pic>
        <p:nvPicPr>
          <p:cNvPr id="7" name="Рисунок 6" descr="C:\Users\User\Desktop\DSCN3768.JPG"/>
          <p:cNvPicPr/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2123728" y="1340768"/>
            <a:ext cx="6192688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Стихи про зимующих птиц | ДЕТСКИЕ СТИХИ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548680"/>
            <a:ext cx="1800200" cy="1368152"/>
          </a:xfrm>
          <a:prstGeom prst="ellipse">
            <a:avLst/>
          </a:prstGeom>
          <a:ln w="63500" cap="rnd">
            <a:solidFill>
              <a:schemeClr val="accent6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Обои зима, лес, снег, снежинки, елка, nature, winter, snow картинки на  рабочий стол, раздел природа - скачать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63688" y="1"/>
            <a:ext cx="59766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Подкормка птиц на участке – кафе «Синичка».</a:t>
            </a:r>
            <a:endParaRPr lang="ru-RU" sz="3200" dirty="0">
              <a:ln w="12700">
                <a:solidFill>
                  <a:sysClr val="windowText" lastClr="000000"/>
                </a:solidFill>
                <a:prstDash val="solid"/>
              </a:ln>
            </a:endParaRPr>
          </a:p>
        </p:txBody>
      </p:sp>
      <p:pic>
        <p:nvPicPr>
          <p:cNvPr id="6" name="Рисунок 5" descr="https://sun9-6.userapi.com/impg/jR_MJBgsnmEIP8qSU6Bl6RqefSIu3dCTXs_DaA/CleBAuOZxhI.jpg?size=1280x960&amp;quality=96&amp;sign=097585c07b240d1643eaed7c1bf89c01&amp;type=albu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268760"/>
            <a:ext cx="3816424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https://sun9-24.userapi.com/impg/XTdD9-YKj67DeuYqrvUNzNVof3sl7wPuo0ptPA/hOp_S0DuJeI.jpg?size=801x1080&amp;quality=96&amp;sign=2cb06dbdbba6efe60e0f2337d88a1363&amp;type=album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1124744"/>
            <a:ext cx="4149283" cy="5400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https://sun9-2.userapi.com/impg/8ytpU8lL8IiIECLe4rlpi1HJKvidSgKXZU4AMQ/l7NxFRL4g8w.jpg?size=801x1080&amp;quality=96&amp;sign=e2b3188d94459a36b388d31edf23280d&amp;type=album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0" y="4005064"/>
            <a:ext cx="1915703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МБОУ СОШ №44 имени Героя Советского Союза И.В.Темченко |  zimniy-novogodniy-fon-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Физкультурный досуг – </a:t>
            </a:r>
          </a:p>
          <a:p>
            <a:pPr algn="ctr"/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Эколята</a:t>
            </a:r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защитники природы».</a:t>
            </a:r>
          </a:p>
          <a:p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«По птичьим следам».</a:t>
            </a:r>
            <a:endParaRPr lang="ru-RU" sz="36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s://sun9-47.userapi.com/impg/AbH_gLjl57PLFLCsRMH-yf84IMie1rw5p71ZZw/fdeP7lc2Zw0.jpg?size=1280x960&amp;quality=96&amp;sign=e0ac84a173115c881205d4facd2c1561&amp;type=albu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268760"/>
            <a:ext cx="3600400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https://sun9-37.userapi.com/impg/QwBNsE5J0rdQha973GSRY0_lnCuFrwj8OTVv4g/lPUn40zuGlE.jpg?size=810x1080&amp;quality=96&amp;sign=eb5211e9313bc1cd35c3566347c345bb&amp;type=album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492896"/>
            <a:ext cx="2880320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9" name="Прямая со стрелкой 8"/>
          <p:cNvCxnSpPr/>
          <p:nvPr/>
        </p:nvCxnSpPr>
        <p:spPr>
          <a:xfrm>
            <a:off x="5292080" y="1484784"/>
            <a:ext cx="432048" cy="4320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2627785" y="4437112"/>
            <a:ext cx="67687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«По экологической тропе».</a:t>
            </a:r>
            <a:endParaRPr lang="ru-RU" sz="36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2915816" y="3933056"/>
            <a:ext cx="576064" cy="4320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МБОУ СОШ №44 имени Героя Советского Союза И.В.Темченко |  zimniy-novogodniy-fon-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sun9-31.userapi.com/impg/tJ8yHqS7aaADOenr91P0Za6JEEBPiuaXiUAusg/9upBIaPGQ-w.jpg?size=1280x960&amp;quality=96&amp;sign=1566c09a1737c231c2c78ac5af01b2eb&amp;type=albu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V="1">
            <a:off x="3491880" y="332656"/>
            <a:ext cx="308683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sun9-67.userapi.com/impg/kQpKM7oz--FCGLGPWdZAhHpDI2kfhjNE69UU8Q/PzEIq-rn2FM.jpg?size=810x1080&amp;quality=96&amp;sign=be54638ea332f7eb534ed2db55eec95e&amp;type=album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260648"/>
            <a:ext cx="204369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" y="0"/>
            <a:ext cx="363589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«Посадка цветов».</a:t>
            </a:r>
            <a:endParaRPr lang="ru-RU" sz="36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915816" y="692696"/>
            <a:ext cx="864096" cy="6480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2" name="Рисунок 11" descr="https://sun9-20.userapi.com/impg/t6--cnbKBH4IfT-4X9RRFR_hQT1DdeXyIsJ3zw/derTUixh08s.jpg?size=1280x960&amp;quality=96&amp;sign=e9a51dad4a27a2d6143bb2b3e23ece9a&amp;type=album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645024"/>
            <a:ext cx="3024336" cy="2859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s://sun9-9.userapi.com/impg/z94FAVLfTIDaZFgyCT13_-6Hz5BRWqiH7eRIXw/M_bcGB9RqKc.jpg?size=1280x960&amp;quality=96&amp;sign=02ee3085fd1c1301d9cfde253f5411c3&amp;type=album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3717032"/>
            <a:ext cx="3099562" cy="2645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6372200" y="3933056"/>
            <a:ext cx="277179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«Положи корм в кормушку».</a:t>
            </a:r>
            <a:endParaRPr lang="ru-RU" sz="36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6372200" y="4293096"/>
            <a:ext cx="576064" cy="4320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МБОУ СОШ №44 имени Героя Советского Союза И.В.Темченко |  zimniy-novogodniy-fon-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sun9-24.userapi.com/impg/wV_gS6jmfOsCE8-XMr1ikucsD3gR4VDOjBeJHA/ApsUT6XAc-A.jpg?size=1280x960&amp;quality=96&amp;sign=4ee8555c380ebd18aaccdf1bb39fded2&amp;type=albu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32656"/>
            <a:ext cx="4968552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1" y="0"/>
            <a:ext cx="428396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«Уборка мусора».</a:t>
            </a:r>
            <a:endParaRPr lang="ru-RU" sz="36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707904" y="692696"/>
            <a:ext cx="72008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1" name="Рисунок 10" descr="https://sun9-34.userapi.com/impg/26ZBc5sBdH7P-WbyuJN3uDFpfsw4kMrU4PNcqg/ScRBwpnUCsQ.jpg?size=1280x960&amp;quality=96&amp;sign=ae9c44440269edc93dbf6f2ca108f4d1&amp;type=album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924944"/>
            <a:ext cx="4608512" cy="3672408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4">
                <a:lumMod val="60000"/>
                <a:lumOff val="4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МБОУ СОШ №44 имени Героя Советского Союза И.В.Темченко |  zimniy-novogodniy-fon-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" y="0"/>
            <a:ext cx="37079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Игра малой подвижности – </a:t>
            </a:r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Пышкай</a:t>
            </a:r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».</a:t>
            </a:r>
            <a:endParaRPr lang="ru-RU" sz="36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s://sun9-11.userapi.com/impg/APfNzLcwpClXQwaFfGhrAsz27qiPkh2XqMubww/LgMvpE43YrY.jpg?size=1280x960&amp;quality=96&amp;sign=148e29712d32ca682d4a4154ea00b73f&amp;type=albu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260648"/>
            <a:ext cx="5112568" cy="37444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https://sun9-8.userapi.com/impg/H1y4uWrY8TldO84ji9vwCznqKukN17BMuAmYhg/VnJCrJSkB_8.jpg?size=1280x960&amp;quality=96&amp;sign=9f5a2855301c77e78301a54df1802af6&amp;type=album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996952"/>
            <a:ext cx="4536504" cy="34567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4788024" y="4221088"/>
            <a:ext cx="435597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Подвижная игра – </a:t>
            </a:r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«Птички и автомобиль».</a:t>
            </a:r>
            <a:endParaRPr lang="ru-RU" sz="36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3203848" y="1484784"/>
            <a:ext cx="1346448" cy="10584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4283968" y="5013176"/>
            <a:ext cx="1440160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sun9-25.userapi.com/impg/mBIrBJ-7Gh4fd-jLgZCY6kwsFBBrOty4jrc0Yw/g9eU6Y4N7Gw.jpg?size=810x1080&amp;quality=96&amp;sign=4c0a417ac102a3b01a349fb4ff5db58e&amp;type=album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4176464" cy="48965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25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Рисунок 4" descr="https://sun9-38.userapi.com/impg/aTwuxFfNLRDMhu_pC1CQZj5L8crD0jAfQx2pEg/owfKbxSci84.jpg?size=1280x960&amp;quality=96&amp;sign=cc34184bbeaa72c98c2e572939cc3974&amp;type=albu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124744"/>
            <a:ext cx="4032448" cy="25949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25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0" y="332656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 нам прилетали кормиться.</a:t>
            </a:r>
            <a:endParaRPr lang="ru-RU" sz="54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Рисунок 6" descr="https://sun9-41.userapi.com/impg/dB5_pigSaIKN2VIengOMwiDY_jZuAG2-9Ebq2A/V51msd1qm5o.jpg?size=801x1080&amp;quality=96&amp;sign=54d15f5827bb150a2f01ba309c96d9c4&amp;type=album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3861048"/>
            <a:ext cx="2304256" cy="274340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25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Новогодние фоны картинка синий новогодний фон картинки рождество № 40658 |  torange.biz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-74164" y="476673"/>
            <a:ext cx="9292352" cy="47705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Заключительный этап.</a:t>
            </a:r>
          </a:p>
          <a:p>
            <a:pPr>
              <a:buFont typeface="Wingdings" pitchFamily="2" charset="2"/>
              <a:buChar char="v"/>
            </a:pPr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Размещение на сайте группы и детского сада:</a:t>
            </a:r>
            <a:endParaRPr lang="ru-RU" sz="3200" b="1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2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Презентации «</a:t>
            </a: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«Покормим птиц зимой».</a:t>
            </a:r>
          </a:p>
          <a:p>
            <a:pPr>
              <a:buFont typeface="Wingdings" pitchFamily="2" charset="2"/>
              <a:buChar char="Ø"/>
            </a:pP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Видеоролика «Разговор на лесной поляне» </a:t>
            </a:r>
          </a:p>
          <a:p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участием родителей.</a:t>
            </a:r>
          </a:p>
          <a:p>
            <a:pPr>
              <a:buFont typeface="Wingdings" pitchFamily="2" charset="2"/>
              <a:buChar char="v"/>
            </a:pP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Подведение итогов акции.</a:t>
            </a:r>
          </a:p>
          <a:p>
            <a:pPr>
              <a:buFont typeface="Wingdings" pitchFamily="2" charset="2"/>
              <a:buChar char="v"/>
            </a:pPr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Награждение семей принявших участие </a:t>
            </a:r>
          </a:p>
          <a:p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акции.</a:t>
            </a:r>
          </a:p>
          <a:p>
            <a:pPr algn="ctr"/>
            <a:endParaRPr lang="ru-RU" sz="3200" b="1" cap="none" spc="0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s://sun9-26.userapi.com/impg/Two69P1w6_j25VrBaOS1JDxVurQsXgo-b7B4SA/OhR0-HH17iQ.jpg?size=1280x957&amp;quality=95&amp;sign=0418aef25609d47e6145f05995da51cc&amp;type=album"/>
          <p:cNvPicPr/>
          <p:nvPr/>
        </p:nvPicPr>
        <p:blipFill>
          <a:blip r:embed="rId3" cstate="print">
            <a:lum bright="-30000"/>
          </a:blip>
          <a:srcRect/>
          <a:stretch>
            <a:fillRect/>
          </a:stretch>
        </p:blipFill>
        <p:spPr bwMode="auto">
          <a:xfrm>
            <a:off x="2483768" y="4077072"/>
            <a:ext cx="4032448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04664"/>
            <a:ext cx="8640960" cy="64325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акции приняли участие 8 семей воспитанников</a:t>
            </a:r>
            <a:r>
              <a:rPr lang="ru-RU" sz="4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4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Тарабукин</a:t>
            </a:r>
            <a:r>
              <a:rPr lang="ru-RU" sz="4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Александр, Карманов Егор, </a:t>
            </a:r>
            <a:r>
              <a:rPr lang="ru-RU" sz="4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Напалкова</a:t>
            </a:r>
            <a:r>
              <a:rPr lang="ru-RU" sz="4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Амалия, </a:t>
            </a:r>
            <a:r>
              <a:rPr lang="ru-RU" sz="4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Шомысов</a:t>
            </a:r>
            <a:r>
              <a:rPr lang="ru-RU" sz="4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Егор, </a:t>
            </a:r>
            <a:r>
              <a:rPr lang="ru-RU" sz="4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Шебырев</a:t>
            </a:r>
            <a:r>
              <a:rPr lang="ru-RU" sz="4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Артем, Богатырь София, </a:t>
            </a:r>
            <a:r>
              <a:rPr lang="ru-RU" sz="40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Плешева</a:t>
            </a:r>
            <a:r>
              <a:rPr lang="ru-RU" sz="4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Виктория, Попов Артем.</a:t>
            </a:r>
            <a:r>
              <a:rPr lang="ru-RU" sz="4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4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Всем участникам будут вручены благодарности, а детям призы.</a:t>
            </a:r>
          </a:p>
          <a:p>
            <a:pPr algn="ctr"/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Обои синий, снежинки, Новый год для рабочего стола, картинки Новый год на  рабочий стол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11560" y="1"/>
            <a:ext cx="7992888" cy="68941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Заключение.</a:t>
            </a:r>
          </a:p>
          <a:p>
            <a:r>
              <a:rPr lang="ru-RU" sz="28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В нашем селе мы чаще всего видим: синичек, голубей, ворон, сорок.</a:t>
            </a:r>
          </a:p>
          <a:p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 Эти птицы приспособлены к выживанию в наших суровых погодных условиях.</a:t>
            </a:r>
          </a:p>
          <a:p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 Хорошо накормленной птице не страшны морозы.</a:t>
            </a:r>
          </a:p>
          <a:p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4. Главное условие, чтобы корм был подобран правильно.</a:t>
            </a:r>
          </a:p>
          <a:p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5. Не забывать каждый день чистить кормушки от снега и засыпать новый корм.</a:t>
            </a:r>
          </a:p>
          <a:p>
            <a:r>
              <a:rPr lang="ru-RU" sz="2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6. Нерегулярное наполнение кормушек может вызвать гибель привыкших к подкормке пернатых. </a:t>
            </a:r>
          </a:p>
          <a:p>
            <a:pPr algn="ctr"/>
            <a:endParaRPr lang="ru-RU" sz="24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тографии Зима Природа снежинка Снег Деревья Времена года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95536" y="3105835"/>
            <a:ext cx="849694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просмотр.</a:t>
            </a:r>
            <a:endParaRPr lang="ru-RU" sz="660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rgbClr val="66A53B"/>
      </a:dk1>
      <a:lt1>
        <a:sysClr val="window" lastClr="FFFFFF"/>
      </a:lt1>
      <a:dk2>
        <a:srgbClr val="637F26"/>
      </a:dk2>
      <a:lt2>
        <a:srgbClr val="66A53B"/>
      </a:lt2>
      <a:accent1>
        <a:srgbClr val="446E27"/>
      </a:accent1>
      <a:accent2>
        <a:srgbClr val="E8F3E0"/>
      </a:accent2>
      <a:accent3>
        <a:srgbClr val="D1E8C1"/>
      </a:accent3>
      <a:accent4>
        <a:srgbClr val="84AA33"/>
      </a:accent4>
      <a:accent5>
        <a:srgbClr val="D1E8C1"/>
      </a:accent5>
      <a:accent6>
        <a:srgbClr val="B9D679"/>
      </a:accent6>
      <a:hlink>
        <a:srgbClr val="8DC765"/>
      </a:hlink>
      <a:folHlink>
        <a:srgbClr val="AA8A1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1160</TotalTime>
  <Words>1268</Words>
  <Application>Microsoft Office PowerPoint</Application>
  <PresentationFormat>Экран (4:3)</PresentationFormat>
  <Paragraphs>207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126</cp:revision>
  <dcterms:created xsi:type="dcterms:W3CDTF">2021-12-10T11:40:05Z</dcterms:created>
  <dcterms:modified xsi:type="dcterms:W3CDTF">2022-02-10T18:01:45Z</dcterms:modified>
</cp:coreProperties>
</file>